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0" r:id="rId5"/>
    <p:sldId id="257" r:id="rId6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3"/>
    <p:restoredTop sz="94705"/>
  </p:normalViewPr>
  <p:slideViewPr>
    <p:cSldViewPr>
      <p:cViewPr varScale="1">
        <p:scale>
          <a:sx n="74" d="100"/>
          <a:sy n="74" d="100"/>
        </p:scale>
        <p:origin x="284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406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59E00D-6B2E-4948-8649-3FF830F5C3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86DAF3-2C2C-8A49-8D01-61F1DC6794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B0A6F-64B5-4945-BC72-639D1CC9DB24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F9869-7832-614B-9630-A4970C74DE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58BF4-932F-9F40-A9FA-13F400189F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79BFF-36C3-DD49-B704-297206B67A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782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70858-2815-FC47-A0B0-C940A6D6FE9D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C737D-B11A-804D-980B-B56E7BDDD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382316E-73A2-6449-85B8-9A86FEC9DC4F}"/>
              </a:ext>
            </a:extLst>
          </p:cNvPr>
          <p:cNvSpPr/>
          <p:nvPr userDrawn="1"/>
        </p:nvSpPr>
        <p:spPr>
          <a:xfrm>
            <a:off x="-3883" y="0"/>
            <a:ext cx="7776283" cy="1331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bk object 16"/>
          <p:cNvSpPr/>
          <p:nvPr/>
        </p:nvSpPr>
        <p:spPr>
          <a:xfrm>
            <a:off x="4574813" y="4677794"/>
            <a:ext cx="2514600" cy="5380990"/>
          </a:xfrm>
          <a:custGeom>
            <a:avLst/>
            <a:gdLst/>
            <a:ahLst/>
            <a:cxnLst/>
            <a:rect l="l" t="t" r="r" b="b"/>
            <a:pathLst>
              <a:path w="2514600" h="5380990">
                <a:moveTo>
                  <a:pt x="0" y="0"/>
                </a:moveTo>
                <a:lnTo>
                  <a:pt x="0" y="5380605"/>
                </a:lnTo>
                <a:lnTo>
                  <a:pt x="2514599" y="5380605"/>
                </a:lnTo>
                <a:lnTo>
                  <a:pt x="251459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4707952" y="6407811"/>
            <a:ext cx="2267585" cy="0"/>
          </a:xfrm>
          <a:custGeom>
            <a:avLst/>
            <a:gdLst/>
            <a:ahLst/>
            <a:cxnLst/>
            <a:rect l="l" t="t" r="r" b="b"/>
            <a:pathLst>
              <a:path w="2267584">
                <a:moveTo>
                  <a:pt x="0" y="0"/>
                </a:moveTo>
                <a:lnTo>
                  <a:pt x="2267199" y="0"/>
                </a:lnTo>
              </a:path>
            </a:pathLst>
          </a:custGeom>
          <a:ln w="268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4707952" y="7413232"/>
            <a:ext cx="2267585" cy="0"/>
          </a:xfrm>
          <a:custGeom>
            <a:avLst/>
            <a:gdLst/>
            <a:ahLst/>
            <a:cxnLst/>
            <a:rect l="l" t="t" r="r" b="b"/>
            <a:pathLst>
              <a:path w="2267584">
                <a:moveTo>
                  <a:pt x="0" y="0"/>
                </a:moveTo>
                <a:lnTo>
                  <a:pt x="2267199" y="0"/>
                </a:lnTo>
              </a:path>
            </a:pathLst>
          </a:custGeom>
          <a:ln w="268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4707952" y="8363052"/>
            <a:ext cx="2267585" cy="0"/>
          </a:xfrm>
          <a:custGeom>
            <a:avLst/>
            <a:gdLst/>
            <a:ahLst/>
            <a:cxnLst/>
            <a:rect l="l" t="t" r="r" b="b"/>
            <a:pathLst>
              <a:path w="2267584">
                <a:moveTo>
                  <a:pt x="0" y="0"/>
                </a:moveTo>
                <a:lnTo>
                  <a:pt x="2267199" y="0"/>
                </a:lnTo>
              </a:path>
            </a:pathLst>
          </a:custGeom>
          <a:ln w="268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k object 20"/>
          <p:cNvSpPr/>
          <p:nvPr/>
        </p:nvSpPr>
        <p:spPr>
          <a:xfrm>
            <a:off x="4707952" y="9580326"/>
            <a:ext cx="2267585" cy="0"/>
          </a:xfrm>
          <a:custGeom>
            <a:avLst/>
            <a:gdLst/>
            <a:ahLst/>
            <a:cxnLst/>
            <a:rect l="l" t="t" r="r" b="b"/>
            <a:pathLst>
              <a:path w="2267584">
                <a:moveTo>
                  <a:pt x="0" y="0"/>
                </a:moveTo>
                <a:lnTo>
                  <a:pt x="2267199" y="0"/>
                </a:lnTo>
              </a:path>
            </a:pathLst>
          </a:custGeom>
          <a:ln w="26881">
            <a:solidFill>
              <a:srgbClr val="1D345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k object 21"/>
          <p:cNvSpPr/>
          <p:nvPr/>
        </p:nvSpPr>
        <p:spPr>
          <a:xfrm>
            <a:off x="4707952" y="5413668"/>
            <a:ext cx="2267585" cy="0"/>
          </a:xfrm>
          <a:custGeom>
            <a:avLst/>
            <a:gdLst/>
            <a:ahLst/>
            <a:cxnLst/>
            <a:rect l="l" t="t" r="r" b="b"/>
            <a:pathLst>
              <a:path w="2267584">
                <a:moveTo>
                  <a:pt x="0" y="0"/>
                </a:moveTo>
                <a:lnTo>
                  <a:pt x="2267199" y="0"/>
                </a:lnTo>
              </a:path>
            </a:pathLst>
          </a:custGeom>
          <a:ln w="268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7695" y="651919"/>
            <a:ext cx="6481718" cy="864778"/>
          </a:xfrm>
        </p:spPr>
        <p:txBody>
          <a:bodyPr lIns="0" tIns="0" rIns="0" bIns="0"/>
          <a:lstStyle>
            <a:lvl1pPr>
              <a:defRPr sz="5000" b="0" i="0">
                <a:solidFill>
                  <a:srgbClr val="1D345D"/>
                </a:solidFill>
                <a:latin typeface="Arial"/>
                <a:cs typeface="Arial"/>
              </a:defRPr>
            </a:lvl1pPr>
          </a:lstStyle>
          <a:p>
            <a:pPr rtl="0"/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4513" y="4863158"/>
            <a:ext cx="3526488" cy="3863340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B7D3EFC-35F5-634B-AFEF-C9DEEBB305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5163" y="2133600"/>
            <a:ext cx="6424612" cy="2544763"/>
          </a:xfrm>
        </p:spPr>
        <p:txBody>
          <a:bodyPr/>
          <a:lstStyle/>
          <a:p>
            <a:pPr marL="0" algn="l" rtl="0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A66CFE4-5AC4-9B4E-8684-B444084CD8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4512" y="8915400"/>
            <a:ext cx="782637" cy="7826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2E1F8F7-A72B-4E40-AF17-371A174D61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335666" y="62481"/>
            <a:ext cx="1279741" cy="25388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1D345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62AEFE-830A-CE43-A301-F27BC33501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" y="6858000"/>
            <a:ext cx="2895600" cy="2630487"/>
          </a:xfrm>
        </p:spPr>
        <p:txBody>
          <a:bodyPr/>
          <a:lstStyle/>
          <a:p>
            <a:pPr marL="0" algn="l" rtl="0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D19DD9-01A5-EC47-9BDD-6ABA2D826E75}"/>
              </a:ext>
            </a:extLst>
          </p:cNvPr>
          <p:cNvSpPr/>
          <p:nvPr userDrawn="1"/>
        </p:nvSpPr>
        <p:spPr>
          <a:xfrm>
            <a:off x="-3883" y="-978668"/>
            <a:ext cx="7776283" cy="1331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F2ADD4-35A0-514C-A1D9-C0339B6E15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6" t="4578" r="22826" b="14032"/>
          <a:stretch/>
        </p:blipFill>
        <p:spPr>
          <a:xfrm rot="16200000">
            <a:off x="1586547" y="-5903419"/>
            <a:ext cx="4599305" cy="81765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bg>
      <p:bgPr>
        <a:solidFill>
          <a:srgbClr val="FFF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4349F3A3-5C10-104B-BA8F-DB427BCFBED9}"/>
              </a:ext>
            </a:extLst>
          </p:cNvPr>
          <p:cNvSpPr/>
          <p:nvPr userDrawn="1"/>
        </p:nvSpPr>
        <p:spPr>
          <a:xfrm>
            <a:off x="0" y="0"/>
            <a:ext cx="7772400" cy="777240"/>
          </a:xfrm>
          <a:custGeom>
            <a:avLst/>
            <a:gdLst/>
            <a:ahLst/>
            <a:cxnLst/>
            <a:rect l="l" t="t" r="r" b="b"/>
            <a:pathLst>
              <a:path w="7772400" h="777240">
                <a:moveTo>
                  <a:pt x="0" y="777239"/>
                </a:moveTo>
                <a:lnTo>
                  <a:pt x="7772399" y="777239"/>
                </a:lnTo>
                <a:lnTo>
                  <a:pt x="7772399" y="0"/>
                </a:lnTo>
                <a:lnTo>
                  <a:pt x="0" y="0"/>
                </a:lnTo>
                <a:lnTo>
                  <a:pt x="0" y="777239"/>
                </a:lnTo>
                <a:close/>
              </a:path>
            </a:pathLst>
          </a:custGeom>
          <a:solidFill>
            <a:srgbClr val="FFFFF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0977A379-339D-7443-BFAA-1AB2052E3E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" y="5562600"/>
            <a:ext cx="3810000" cy="4114799"/>
          </a:xfrm>
        </p:spPr>
        <p:txBody>
          <a:bodyPr/>
          <a:lstStyle/>
          <a:p>
            <a:pPr marL="0" algn="l" rtl="0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CF896A-69FC-7449-BB18-D6B2A4D39ACE}"/>
              </a:ext>
            </a:extLst>
          </p:cNvPr>
          <p:cNvSpPr/>
          <p:nvPr userDrawn="1"/>
        </p:nvSpPr>
        <p:spPr>
          <a:xfrm>
            <a:off x="3048" y="1"/>
            <a:ext cx="7776283" cy="1752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0A8944-A105-6E46-AED3-0680EF02DB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6394" y="1752600"/>
            <a:ext cx="2656471" cy="6641178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B62BFB1-7FC3-3E40-AB61-3FCED6D2DD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548" y="8610600"/>
            <a:ext cx="1985395" cy="119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35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A309A16D-2C84-B743-B762-F62E77758B2C}"/>
              </a:ext>
            </a:extLst>
          </p:cNvPr>
          <p:cNvSpPr/>
          <p:nvPr userDrawn="1"/>
        </p:nvSpPr>
        <p:spPr>
          <a:xfrm>
            <a:off x="4908254" y="824615"/>
            <a:ext cx="2534024" cy="8864221"/>
          </a:xfrm>
          <a:custGeom>
            <a:avLst/>
            <a:gdLst/>
            <a:ahLst/>
            <a:cxnLst/>
            <a:rect l="l" t="t" r="r" b="b"/>
            <a:pathLst>
              <a:path w="2472054" h="8462010">
                <a:moveTo>
                  <a:pt x="0" y="0"/>
                </a:moveTo>
                <a:lnTo>
                  <a:pt x="2471553" y="0"/>
                </a:lnTo>
                <a:lnTo>
                  <a:pt x="2471553" y="8461713"/>
                </a:lnTo>
                <a:lnTo>
                  <a:pt x="0" y="84617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3469C62-E31E-A54C-8382-50851F7AF1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5084" y="1066800"/>
            <a:ext cx="1981200" cy="1981200"/>
          </a:xfrm>
        </p:spPr>
        <p:txBody>
          <a:bodyPr/>
          <a:lstStyle/>
          <a:p>
            <a:pPr marL="0" algn="l" rtl="0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FFBBF9E-5C8F-3A46-A40D-F23F6FE2E2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8786" y="3713656"/>
            <a:ext cx="1852911" cy="1852911"/>
          </a:xfrm>
        </p:spPr>
        <p:txBody>
          <a:bodyPr/>
          <a:lstStyle/>
          <a:p>
            <a:pPr marL="0" algn="l" rtl="0"/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085C630A-CF49-7443-B163-0AF319BE00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8785" y="5791199"/>
            <a:ext cx="1852911" cy="1852911"/>
          </a:xfrm>
        </p:spPr>
        <p:txBody>
          <a:bodyPr/>
          <a:lstStyle/>
          <a:p>
            <a:pPr marL="0" algn="l" rtl="0"/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171FE462-F854-F943-808E-16D64F195B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8784" y="7835926"/>
            <a:ext cx="1852911" cy="1852911"/>
          </a:xfrm>
        </p:spPr>
        <p:txBody>
          <a:bodyPr/>
          <a:lstStyle/>
          <a:p>
            <a:pPr marL="0" algn="l" rtl="0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8D6A46-B762-FE4E-81AC-DACD51E6F94F}"/>
              </a:ext>
            </a:extLst>
          </p:cNvPr>
          <p:cNvSpPr/>
          <p:nvPr userDrawn="1"/>
        </p:nvSpPr>
        <p:spPr>
          <a:xfrm>
            <a:off x="-3883" y="7327"/>
            <a:ext cx="7776283" cy="592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EED8F9-8F7F-0D40-A4D6-2AEF19CB28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81000" y="-89873"/>
            <a:ext cx="1207903" cy="239632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0" y="0"/>
                </a:moveTo>
                <a:lnTo>
                  <a:pt x="7772399" y="0"/>
                </a:lnTo>
                <a:lnTo>
                  <a:pt x="7772399" y="10058399"/>
                </a:lnTo>
                <a:lnTo>
                  <a:pt x="0" y="10058399"/>
                </a:lnTo>
                <a:lnTo>
                  <a:pt x="0" y="0"/>
                </a:lnTo>
                <a:close/>
              </a:path>
            </a:pathLst>
          </a:custGeom>
          <a:solidFill>
            <a:srgbClr val="FFFFF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0091" y="651918"/>
            <a:ext cx="6292216" cy="1109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1D345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4512" y="4863158"/>
            <a:ext cx="6443375" cy="3863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5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C206E-1377-194B-9AED-33D735DA4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93105" y="2050202"/>
            <a:ext cx="3933959" cy="2378215"/>
          </a:xfrm>
        </p:spPr>
        <p:txBody>
          <a:bodyPr/>
          <a:lstStyle/>
          <a:p>
            <a:pPr marL="12700" marR="867410" lvl="0" indent="0" algn="l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en-US" sz="1650" b="1" kern="1200" dirty="0">
                <a:solidFill>
                  <a:srgbClr val="1D345D"/>
                </a:solidFill>
                <a:cs typeface="Arial"/>
              </a:rPr>
              <a:t>Mood Boost is Back at Elementary &amp; Intermediate Schools!</a:t>
            </a:r>
            <a:endParaRPr lang="en-US" sz="1650" b="1" kern="1200" dirty="0">
              <a:solidFill>
                <a:srgbClr val="1B345E"/>
              </a:solidFill>
              <a:cs typeface="Arial"/>
            </a:endParaRPr>
          </a:p>
          <a:p>
            <a:pPr marL="12700" marR="58419" lvl="0" indent="0" algn="l" defTabSz="914400" rtl="0" eaLnBrk="1" fontAlgn="auto" latinLnBrk="0" hangingPunct="1">
              <a:lnSpc>
                <a:spcPct val="1307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>
                <a:solidFill>
                  <a:srgbClr val="1D345D"/>
                </a:solidFill>
                <a:cs typeface="Arial"/>
              </a:rPr>
              <a:t>Designed to help students make the connection between what they eat and how they feel, Mood Boost brings new menu items, samples, and “Moodie” characters into our cafeterias. </a:t>
            </a:r>
          </a:p>
          <a:p>
            <a:pPr marL="12700" marR="58419" lvl="0" indent="0" algn="l" defTabSz="914400" rtl="0" eaLnBrk="1" fontAlgn="auto" latinLnBrk="0" hangingPunct="1">
              <a:lnSpc>
                <a:spcPct val="1307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>
                <a:solidFill>
                  <a:srgbClr val="1D345D"/>
                </a:solidFill>
                <a:cs typeface="Arial"/>
              </a:rPr>
              <a:t>Be on the lookout for new menu items, recipe handouts and giveaways at Elementary &amp; Intermediate school cafeterias!</a:t>
            </a:r>
            <a:endParaRPr lang="en-US" sz="1100" kern="1200" dirty="0">
              <a:solidFill>
                <a:srgbClr val="1B345E"/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B575BE86-9D1F-D642-AE90-01B8C981AE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1937" y="41222"/>
            <a:ext cx="6163960" cy="136960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120"/>
              </a:spcBef>
            </a:pPr>
            <a:r>
              <a:rPr lang="en-US" sz="44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February Food Service </a:t>
            </a:r>
            <a:r>
              <a:rPr sz="44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News</a:t>
            </a:r>
            <a:r>
              <a:rPr lang="en-US" sz="44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letter</a:t>
            </a:r>
            <a:endParaRPr sz="44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EE8BF0-B0B4-A440-8575-DF04648185F6}"/>
              </a:ext>
            </a:extLst>
          </p:cNvPr>
          <p:cNvSpPr/>
          <p:nvPr/>
        </p:nvSpPr>
        <p:spPr>
          <a:xfrm>
            <a:off x="11620" y="1398901"/>
            <a:ext cx="77723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Kimberly Area School District’s Monthly Newsletter</a:t>
            </a: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9AEDA779-6B99-3843-8A00-752DB1E665C7}"/>
              </a:ext>
            </a:extLst>
          </p:cNvPr>
          <p:cNvSpPr txBox="1"/>
          <p:nvPr/>
        </p:nvSpPr>
        <p:spPr>
          <a:xfrm>
            <a:off x="4690772" y="5543533"/>
            <a:ext cx="2042159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/>
            <a:r>
              <a:rPr sz="1100" dirty="0">
                <a:solidFill>
                  <a:srgbClr val="FFC745"/>
                </a:solidFill>
                <a:latin typeface="Arial Rounded MT Bold" panose="020F0704030504030204" pitchFamily="34" charset="77"/>
                <a:cs typeface="Arial"/>
              </a:rPr>
              <a:t>What's New in your  Schools?</a:t>
            </a:r>
            <a:endParaRPr sz="1100" dirty="0">
              <a:latin typeface="Arial Rounded MT Bold" panose="020F0704030504030204" pitchFamily="34" charset="77"/>
              <a:cs typeface="Arial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71DEDBD-6386-5542-8FD0-607DEA4F4F8B}"/>
              </a:ext>
            </a:extLst>
          </p:cNvPr>
          <p:cNvSpPr txBox="1"/>
          <p:nvPr/>
        </p:nvSpPr>
        <p:spPr>
          <a:xfrm>
            <a:off x="4690771" y="6591440"/>
            <a:ext cx="1938629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/>
            <a:r>
              <a:rPr sz="1100" dirty="0">
                <a:solidFill>
                  <a:schemeClr val="accent5"/>
                </a:solidFill>
                <a:latin typeface="Arial Rounded MT Bold" panose="020F0704030504030204" pitchFamily="34" charset="77"/>
                <a:cs typeface="Arial"/>
              </a:rPr>
              <a:t>Better Together: Team  Member Spotlight</a:t>
            </a: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B5C11F62-D9C0-8F42-BC54-EEF7EF3C5232}"/>
              </a:ext>
            </a:extLst>
          </p:cNvPr>
          <p:cNvSpPr txBox="1"/>
          <p:nvPr/>
        </p:nvSpPr>
        <p:spPr>
          <a:xfrm>
            <a:off x="4690773" y="7614783"/>
            <a:ext cx="1862428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/>
            <a:r>
              <a:rPr sz="1100" dirty="0">
                <a:solidFill>
                  <a:schemeClr val="accent6"/>
                </a:solidFill>
                <a:latin typeface="Arial Rounded MT Bold" panose="020F0704030504030204" pitchFamily="34" charset="77"/>
                <a:cs typeface="Arial"/>
              </a:rPr>
              <a:t>Events to Look Forward </a:t>
            </a:r>
            <a:r>
              <a:rPr lang="en-US" sz="1100" dirty="0">
                <a:solidFill>
                  <a:schemeClr val="accent6"/>
                </a:solidFill>
                <a:latin typeface="Arial Rounded MT Bold" panose="020F0704030504030204" pitchFamily="34" charset="77"/>
                <a:cs typeface="Arial"/>
              </a:rPr>
              <a:t>t</a:t>
            </a:r>
            <a:r>
              <a:rPr sz="1100" dirty="0">
                <a:solidFill>
                  <a:schemeClr val="accent6"/>
                </a:solidFill>
                <a:latin typeface="Arial Rounded MT Bold" panose="020F0704030504030204" pitchFamily="34" charset="77"/>
                <a:cs typeface="Arial"/>
              </a:rPr>
              <a:t>o this Month</a:t>
            </a: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D43CE888-E7C4-094C-983A-EEAF876C9BD8}"/>
              </a:ext>
            </a:extLst>
          </p:cNvPr>
          <p:cNvSpPr txBox="1"/>
          <p:nvPr/>
        </p:nvSpPr>
        <p:spPr>
          <a:xfrm>
            <a:off x="4690772" y="5101976"/>
            <a:ext cx="925194" cy="1423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/>
            <a:r>
              <a:rPr lang="en-US" sz="850" dirty="0">
                <a:solidFill>
                  <a:schemeClr val="bg1"/>
                </a:solidFill>
                <a:latin typeface="Arial"/>
                <a:cs typeface="Arial"/>
              </a:rPr>
              <a:t>In this issue:</a:t>
            </a:r>
            <a:endParaRPr sz="8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ABF326-6A41-E744-92D0-BF2A801981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4275" y="9504935"/>
            <a:ext cx="1635125" cy="303169"/>
          </a:xfrm>
          <a:prstGeom prst="rect">
            <a:avLst/>
          </a:prstGeom>
        </p:spPr>
      </p:pic>
      <p:pic>
        <p:nvPicPr>
          <p:cNvPr id="2" name="Picture 1" descr="A person with blonde hair&#10;&#10;Description automatically generated with medium confidence">
            <a:extLst>
              <a:ext uri="{FF2B5EF4-FFF2-40B4-BE49-F238E27FC236}">
                <a16:creationId xmlns:a16="http://schemas.microsoft.com/office/drawing/2014/main" id="{4E22064D-7C3B-1C52-0721-67B0A5A65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67" y="8672691"/>
            <a:ext cx="748580" cy="1177312"/>
          </a:xfrm>
          <a:prstGeom prst="rect">
            <a:avLst/>
          </a:prstGeom>
        </p:spPr>
      </p:pic>
      <p:sp>
        <p:nvSpPr>
          <p:cNvPr id="4" name="object 12">
            <a:extLst>
              <a:ext uri="{FF2B5EF4-FFF2-40B4-BE49-F238E27FC236}">
                <a16:creationId xmlns:a16="http://schemas.microsoft.com/office/drawing/2014/main" id="{CF471E90-23B9-1A3F-0BCA-66AD3EB889C6}"/>
              </a:ext>
            </a:extLst>
          </p:cNvPr>
          <p:cNvSpPr txBox="1"/>
          <p:nvPr/>
        </p:nvSpPr>
        <p:spPr>
          <a:xfrm>
            <a:off x="1504505" y="8917215"/>
            <a:ext cx="2393315" cy="68826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lang="en-US" sz="900" dirty="0">
                <a:solidFill>
                  <a:srgbClr val="1D345D"/>
                </a:solidFill>
                <a:latin typeface="Arial"/>
                <a:cs typeface="Arial"/>
              </a:rPr>
              <a:t>MIRANDA PRISLAND, RD</a:t>
            </a:r>
            <a:endParaRPr lang="en-US" sz="900" dirty="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</a:pPr>
            <a:r>
              <a:rPr lang="en-US" sz="900" dirty="0">
                <a:solidFill>
                  <a:srgbClr val="1D345D"/>
                </a:solidFill>
                <a:latin typeface="Arial"/>
                <a:cs typeface="Arial"/>
              </a:rPr>
              <a:t>DIRECTOR OF DINING SERVICES </a:t>
            </a:r>
          </a:p>
          <a:p>
            <a:pPr marL="12700" marR="5080">
              <a:lnSpc>
                <a:spcPct val="125000"/>
              </a:lnSpc>
            </a:pPr>
            <a:r>
              <a:rPr lang="en-US" sz="900" dirty="0">
                <a:solidFill>
                  <a:srgbClr val="1D345D"/>
                </a:solidFill>
                <a:latin typeface="Arial"/>
                <a:cs typeface="Arial"/>
              </a:rPr>
              <a:t>920-687-3024 OPTION 5 </a:t>
            </a:r>
          </a:p>
          <a:p>
            <a:pPr marL="12700" marR="5080">
              <a:lnSpc>
                <a:spcPct val="125000"/>
              </a:lnSpc>
            </a:pPr>
            <a:r>
              <a:rPr lang="en-US" sz="900" dirty="0">
                <a:solidFill>
                  <a:srgbClr val="1D345D"/>
                </a:solidFill>
                <a:latin typeface="Arial"/>
                <a:cs typeface="Arial"/>
              </a:rPr>
              <a:t>mprisland@kimberly.k12.wi.us</a:t>
            </a:r>
            <a:endParaRPr lang="en-US" sz="900" dirty="0">
              <a:latin typeface="Arial"/>
              <a:cs typeface="Arial"/>
            </a:endParaRPr>
          </a:p>
        </p:txBody>
      </p:sp>
      <p:pic>
        <p:nvPicPr>
          <p:cNvPr id="7" name="Picture 6" descr="A cartoon of a person running&#10;&#10;Description automatically generated with medium confidence">
            <a:extLst>
              <a:ext uri="{FF2B5EF4-FFF2-40B4-BE49-F238E27FC236}">
                <a16:creationId xmlns:a16="http://schemas.microsoft.com/office/drawing/2014/main" id="{7E602A9E-60F1-A367-6B8B-50D647F814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285" y="8638126"/>
            <a:ext cx="725103" cy="815543"/>
          </a:xfrm>
          <a:prstGeom prst="rect">
            <a:avLst/>
          </a:prstGeom>
        </p:spPr>
      </p:pic>
      <p:pic>
        <p:nvPicPr>
          <p:cNvPr id="29" name="Picture 28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50D82089-F84D-4A68-B59A-90D729013D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68448"/>
            <a:ext cx="2700629" cy="4007736"/>
          </a:xfrm>
          <a:prstGeom prst="rect">
            <a:avLst/>
          </a:prstGeom>
        </p:spPr>
      </p:pic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F2F410A-B46B-5BFE-6299-5A8C31D473CF}"/>
              </a:ext>
            </a:extLst>
          </p:cNvPr>
          <p:cNvSpPr txBox="1">
            <a:spLocks/>
          </p:cNvSpPr>
          <p:nvPr/>
        </p:nvSpPr>
        <p:spPr>
          <a:xfrm>
            <a:off x="475805" y="5946479"/>
            <a:ext cx="3678888" cy="10897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867410" algn="l" rtl="0">
              <a:defRPr/>
            </a:pPr>
            <a:r>
              <a:rPr lang="en-US" sz="1650" b="1" kern="1200" dirty="0">
                <a:solidFill>
                  <a:srgbClr val="1D345D"/>
                </a:solidFill>
                <a:cs typeface="Arial"/>
              </a:rPr>
              <a:t>Looking for Menus?</a:t>
            </a:r>
            <a:endParaRPr lang="en-US" sz="1650" b="1" kern="1200" dirty="0">
              <a:solidFill>
                <a:srgbClr val="1B345E"/>
              </a:solidFill>
              <a:cs typeface="Arial"/>
            </a:endParaRPr>
          </a:p>
          <a:p>
            <a:pPr marL="12700" marR="58419" algn="l" rtl="0">
              <a:lnSpc>
                <a:spcPct val="130700"/>
              </a:lnSpc>
              <a:spcBef>
                <a:spcPts val="850"/>
              </a:spcBef>
              <a:defRPr/>
            </a:pPr>
            <a:r>
              <a:rPr lang="en-US" sz="1100" dirty="0">
                <a:solidFill>
                  <a:srgbClr val="1D345D"/>
                </a:solidFill>
                <a:cs typeface="Arial"/>
              </a:rPr>
              <a:t>Did you know all our menus are available on </a:t>
            </a:r>
            <a:r>
              <a:rPr lang="en-US" sz="1100" dirty="0" err="1">
                <a:solidFill>
                  <a:srgbClr val="1D345D"/>
                </a:solidFill>
                <a:cs typeface="Arial"/>
              </a:rPr>
              <a:t>Nutrislice</a:t>
            </a:r>
            <a:r>
              <a:rPr lang="en-US" sz="1100" dirty="0">
                <a:solidFill>
                  <a:srgbClr val="1D345D"/>
                </a:solidFill>
                <a:cs typeface="Arial"/>
              </a:rPr>
              <a:t>, an interactive website and free smartphone app? </a:t>
            </a:r>
            <a:endParaRPr lang="en-US" sz="1100" kern="1200" dirty="0">
              <a:solidFill>
                <a:srgbClr val="1B345E"/>
              </a:solidFill>
              <a:cs typeface="Arial"/>
            </a:endParaRPr>
          </a:p>
          <a:p>
            <a:endParaRPr lang="en-US" kern="0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BE70609-B7DD-6220-8AEF-122F02581CBB}"/>
              </a:ext>
            </a:extLst>
          </p:cNvPr>
          <p:cNvSpPr/>
          <p:nvPr/>
        </p:nvSpPr>
        <p:spPr>
          <a:xfrm>
            <a:off x="220850" y="6877944"/>
            <a:ext cx="3988435" cy="184578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endParaRPr lang="en-US" sz="1200" dirty="0"/>
          </a:p>
          <a:p>
            <a:pPr marL="228600" indent="-228600">
              <a:buAutoNum type="arabicPeriod"/>
            </a:pPr>
            <a:endParaRPr lang="en-US" sz="1200" dirty="0"/>
          </a:p>
          <a:p>
            <a:pPr marL="228600" indent="-228600">
              <a:buAutoNum type="arabicPeriod"/>
            </a:pPr>
            <a:r>
              <a:rPr lang="en-US" sz="1200" b="1" dirty="0">
                <a:solidFill>
                  <a:schemeClr val="tx1"/>
                </a:solidFill>
              </a:rPr>
              <a:t>Go to Kimberly.nutrislice.com</a:t>
            </a:r>
          </a:p>
          <a:p>
            <a:pPr marL="228600" indent="-228600">
              <a:buAutoNum type="arabicPeriod"/>
            </a:pPr>
            <a:r>
              <a:rPr lang="en-US" sz="1200" b="1" dirty="0">
                <a:solidFill>
                  <a:schemeClr val="tx1"/>
                </a:solidFill>
              </a:rPr>
              <a:t>Click “View Menus”</a:t>
            </a:r>
          </a:p>
          <a:p>
            <a:pPr marL="228600" indent="-228600">
              <a:buAutoNum type="arabicPeriod"/>
            </a:pPr>
            <a:r>
              <a:rPr lang="en-US" sz="1200" b="1" dirty="0">
                <a:solidFill>
                  <a:schemeClr val="tx1"/>
                </a:solidFill>
              </a:rPr>
              <a:t>Select grade level, school and the menu you want to see. </a:t>
            </a:r>
          </a:p>
          <a:p>
            <a:pPr marL="228600" indent="-228600">
              <a:buAutoNum type="arabicPeriod"/>
            </a:pPr>
            <a:r>
              <a:rPr lang="en-US" sz="1200" b="1" dirty="0">
                <a:solidFill>
                  <a:schemeClr val="tx1"/>
                </a:solidFill>
              </a:rPr>
              <a:t>View the current day’s menu or skip to a future date. </a:t>
            </a:r>
          </a:p>
          <a:p>
            <a:pPr marL="228600" indent="-228600">
              <a:buAutoNum type="arabicPeriod"/>
            </a:pPr>
            <a:r>
              <a:rPr lang="en-US" sz="1200" b="1" dirty="0">
                <a:solidFill>
                  <a:schemeClr val="tx1"/>
                </a:solidFill>
              </a:rPr>
              <a:t>Select a food to find its description and photo, filter by allergens, print the menu and so much more!</a:t>
            </a:r>
          </a:p>
          <a:p>
            <a:pPr marL="228600" indent="-228600">
              <a:buAutoNum type="arabicPeriod"/>
            </a:pPr>
            <a:endParaRPr lang="en-US" sz="120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127AA78-3BBD-8E10-360E-A343967C62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6429" y="6620229"/>
            <a:ext cx="768264" cy="77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8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icture containing person, indoor, laying&#10;&#10;Description automatically generated">
            <a:extLst>
              <a:ext uri="{FF2B5EF4-FFF2-40B4-BE49-F238E27FC236}">
                <a16:creationId xmlns:a16="http://schemas.microsoft.com/office/drawing/2014/main" id="{0EF0B0FA-4A60-BF3C-25C5-964836E3227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" r="12500"/>
          <a:stretch/>
        </p:blipFill>
        <p:spPr>
          <a:xfrm rot="5400000">
            <a:off x="5165951" y="1075873"/>
            <a:ext cx="2164054" cy="1981200"/>
          </a:xfrm>
        </p:spPr>
      </p:pic>
      <p:sp>
        <p:nvSpPr>
          <p:cNvPr id="2" name="object 12">
            <a:extLst>
              <a:ext uri="{FF2B5EF4-FFF2-40B4-BE49-F238E27FC236}">
                <a16:creationId xmlns:a16="http://schemas.microsoft.com/office/drawing/2014/main" id="{1A433D17-9555-0390-0D07-086D5D1D2953}"/>
              </a:ext>
            </a:extLst>
          </p:cNvPr>
          <p:cNvSpPr txBox="1"/>
          <p:nvPr/>
        </p:nvSpPr>
        <p:spPr>
          <a:xfrm>
            <a:off x="5011951" y="3258158"/>
            <a:ext cx="2472055" cy="10928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7165" marR="174625">
              <a:lnSpc>
                <a:spcPct val="129500"/>
              </a:lnSpc>
              <a:spcBef>
                <a:spcPts val="90"/>
              </a:spcBef>
            </a:pPr>
            <a:r>
              <a:rPr lang="en-US" sz="1400" dirty="0">
                <a:solidFill>
                  <a:schemeClr val="accent5"/>
                </a:solidFill>
                <a:latin typeface="Arial Rounded MT Bold" panose="020F0704030504030204" pitchFamily="34" charset="77"/>
                <a:cs typeface="Arial"/>
              </a:rPr>
              <a:t>Team Member</a:t>
            </a:r>
            <a:r>
              <a:rPr sz="1400" dirty="0">
                <a:solidFill>
                  <a:schemeClr val="accent5"/>
                </a:solidFill>
                <a:latin typeface="Arial Rounded MT Bold" panose="020F0704030504030204" pitchFamily="34" charset="77"/>
                <a:cs typeface="Arial"/>
              </a:rPr>
              <a:t> Spotlight:</a:t>
            </a:r>
            <a:endParaRPr lang="en-US" sz="1400" dirty="0">
              <a:solidFill>
                <a:schemeClr val="accent5"/>
              </a:solidFill>
              <a:latin typeface="Arial Rounded MT Bold" panose="020F0704030504030204" pitchFamily="34" charset="77"/>
              <a:cs typeface="Arial"/>
            </a:endParaRPr>
          </a:p>
          <a:p>
            <a:pPr marL="177165" marR="174625" algn="ctr">
              <a:lnSpc>
                <a:spcPct val="129500"/>
              </a:lnSpc>
              <a:spcBef>
                <a:spcPts val="90"/>
              </a:spcBef>
            </a:pPr>
            <a:r>
              <a:rPr lang="en-US" sz="1400" dirty="0">
                <a:solidFill>
                  <a:schemeClr val="accent5"/>
                </a:solidFill>
                <a:latin typeface="Arial Rounded MT Bold" panose="020F0704030504030204" pitchFamily="34" charset="77"/>
                <a:cs typeface="Arial"/>
              </a:rPr>
              <a:t>Jackie Breese,</a:t>
            </a:r>
          </a:p>
          <a:p>
            <a:pPr marL="177165" marR="174625" algn="ctr">
              <a:lnSpc>
                <a:spcPct val="129500"/>
              </a:lnSpc>
              <a:spcBef>
                <a:spcPts val="90"/>
              </a:spcBef>
            </a:pPr>
            <a:r>
              <a:rPr lang="en-US" sz="1400" dirty="0">
                <a:solidFill>
                  <a:schemeClr val="accent5"/>
                </a:solidFill>
                <a:latin typeface="Arial Rounded MT Bold" panose="020F0704030504030204" pitchFamily="34" charset="77"/>
                <a:cs typeface="Arial"/>
              </a:rPr>
              <a:t> </a:t>
            </a:r>
            <a:r>
              <a:rPr lang="en-US" sz="1100" dirty="0">
                <a:solidFill>
                  <a:schemeClr val="accent5"/>
                </a:solidFill>
                <a:latin typeface="Arial Rounded MT Bold" panose="020F0704030504030204" pitchFamily="34" charset="77"/>
                <a:cs typeface="Arial"/>
              </a:rPr>
              <a:t>Cashier, Sunrise Elementary</a:t>
            </a:r>
          </a:p>
          <a:p>
            <a:pPr>
              <a:lnSpc>
                <a:spcPct val="100000"/>
              </a:lnSpc>
            </a:pPr>
            <a:endParaRPr lang="en-US" sz="1400" dirty="0">
              <a:latin typeface="Arial Rounded MT Bold" panose="020F0704030504030204" pitchFamily="34" charset="77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F3C837-C6E5-FA0F-2D8B-8D4904490037}"/>
              </a:ext>
            </a:extLst>
          </p:cNvPr>
          <p:cNvSpPr txBox="1"/>
          <p:nvPr/>
        </p:nvSpPr>
        <p:spPr>
          <a:xfrm>
            <a:off x="4979393" y="4189375"/>
            <a:ext cx="245174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Hometown: Appleton, WI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chemeClr val="bg1"/>
                </a:solidFill>
              </a:rPr>
              <a:t>Food Service/Experience: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Jackie</a:t>
            </a:r>
            <a:r>
              <a:rPr lang="en-US" sz="1200" dirty="0">
                <a:solidFill>
                  <a:schemeClr val="bg1"/>
                </a:solidFill>
              </a:rPr>
              <a:t> has worked in food service positions for over 50 years!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chemeClr val="bg1"/>
                </a:solidFill>
              </a:rPr>
              <a:t>Favorite Food: </a:t>
            </a:r>
          </a:p>
          <a:p>
            <a:r>
              <a:rPr lang="en-US" sz="1200" dirty="0">
                <a:solidFill>
                  <a:schemeClr val="bg1"/>
                </a:solidFill>
              </a:rPr>
              <a:t>Steak &amp; Fish</a:t>
            </a:r>
          </a:p>
          <a:p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chemeClr val="bg1"/>
                </a:solidFill>
              </a:rPr>
              <a:t>Length of Service: 2 ½ </a:t>
            </a:r>
            <a:r>
              <a:rPr lang="en-US" sz="1200" dirty="0">
                <a:solidFill>
                  <a:schemeClr val="bg1"/>
                </a:solidFill>
              </a:rPr>
              <a:t>years</a:t>
            </a:r>
          </a:p>
          <a:p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chemeClr val="bg1"/>
                </a:solidFill>
              </a:rPr>
              <a:t>Fun Fact: </a:t>
            </a:r>
            <a:r>
              <a:rPr lang="en-US" sz="1200" dirty="0">
                <a:solidFill>
                  <a:schemeClr val="bg1"/>
                </a:solidFill>
              </a:rPr>
              <a:t>Jackie enjoys camping and spending time with grandkids and friends. </a:t>
            </a:r>
          </a:p>
          <a:p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chemeClr val="bg1"/>
                </a:solidFill>
              </a:rPr>
              <a:t>Favorite activity at Sunrise:</a:t>
            </a:r>
            <a:r>
              <a:rPr lang="en-US" sz="1200" dirty="0">
                <a:solidFill>
                  <a:schemeClr val="bg1"/>
                </a:solidFill>
              </a:rPr>
              <a:t> Jackie loves wearing her Mood Boost shirt and having fun with the students. She makes sure the students have a great day!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chemeClr val="bg1"/>
                </a:solidFill>
              </a:rPr>
              <a:t>What do I like about working with Chartwells?: 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Jackie loves interacting with the Sunrise students and staff every day. They are a blessing to her job. She loves having the summers off as well. 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" name="Picture Placeholder 3" descr="Flip calendar with solid fill">
            <a:extLst>
              <a:ext uri="{FF2B5EF4-FFF2-40B4-BE49-F238E27FC236}">
                <a16:creationId xmlns:a16="http://schemas.microsoft.com/office/drawing/2014/main" id="{FE2F8852-E2FC-E7EB-B7E1-E7CB22D1DE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3692" b="13692"/>
          <a:stretch>
            <a:fillRect/>
          </a:stretch>
        </p:blipFill>
        <p:spPr>
          <a:xfrm>
            <a:off x="210280" y="6882881"/>
            <a:ext cx="1143000" cy="8687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170D7E-1D22-729E-1267-8BA05BBEBEA7}"/>
              </a:ext>
            </a:extLst>
          </p:cNvPr>
          <p:cNvSpPr txBox="1"/>
          <p:nvPr/>
        </p:nvSpPr>
        <p:spPr>
          <a:xfrm>
            <a:off x="1660261" y="7116108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 Rounded MT Bold" panose="020F0704030504030204" pitchFamily="34" charset="77"/>
              </a:rPr>
              <a:t>Events to look forward to</a:t>
            </a: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A9E01194-352E-6321-1AB9-5AE197B8DBE8}"/>
              </a:ext>
            </a:extLst>
          </p:cNvPr>
          <p:cNvSpPr txBox="1"/>
          <p:nvPr/>
        </p:nvSpPr>
        <p:spPr>
          <a:xfrm>
            <a:off x="397179" y="7847211"/>
            <a:ext cx="1584021" cy="918841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lang="en-US" sz="1200" b="1" dirty="0">
                <a:solidFill>
                  <a:schemeClr val="tx2"/>
                </a:solidFill>
                <a:latin typeface="Arial"/>
                <a:cs typeface="Arial"/>
              </a:rPr>
              <a:t>March 2: </a:t>
            </a:r>
            <a:endParaRPr sz="12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lang="en-US" sz="1200" dirty="0">
                <a:latin typeface="Arial"/>
                <a:cs typeface="Arial"/>
              </a:rPr>
              <a:t>Dr. Seuss’s Birthday at Elementary &amp; Intermediate Schools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AE4B2E0E-FB12-1BAC-441E-C2EDD57EAAF4}"/>
              </a:ext>
            </a:extLst>
          </p:cNvPr>
          <p:cNvSpPr txBox="1"/>
          <p:nvPr/>
        </p:nvSpPr>
        <p:spPr>
          <a:xfrm>
            <a:off x="2326679" y="7751610"/>
            <a:ext cx="1679315" cy="918841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lang="en-US" sz="1200" b="1" dirty="0">
                <a:solidFill>
                  <a:schemeClr val="accent4"/>
                </a:solidFill>
                <a:latin typeface="Arial"/>
                <a:cs typeface="Arial"/>
              </a:rPr>
              <a:t>March 17:</a:t>
            </a:r>
            <a:endParaRPr sz="1200" b="1" dirty="0">
              <a:solidFill>
                <a:schemeClr val="accent4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lang="en-US" sz="1200" dirty="0">
                <a:latin typeface="Arial"/>
                <a:cs typeface="Arial"/>
              </a:rPr>
              <a:t>St. Patrick’s Day, Lucky Tray Day at Elementary &amp; Intermediate Schools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573938B7-407E-87B4-997B-02E7EC6C4C91}"/>
              </a:ext>
            </a:extLst>
          </p:cNvPr>
          <p:cNvSpPr txBox="1"/>
          <p:nvPr/>
        </p:nvSpPr>
        <p:spPr>
          <a:xfrm>
            <a:off x="397179" y="8912380"/>
            <a:ext cx="2115579" cy="73417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March 21:</a:t>
            </a:r>
            <a:endParaRPr sz="120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lang="en-US" sz="1200" dirty="0">
                <a:latin typeface="Arial"/>
                <a:cs typeface="Arial"/>
              </a:rPr>
              <a:t>Student Choice Event at       JR </a:t>
            </a:r>
            <a:r>
              <a:rPr lang="en-US" sz="1200" dirty="0" err="1">
                <a:latin typeface="Arial"/>
                <a:cs typeface="Arial"/>
              </a:rPr>
              <a:t>Gerritts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D60F1595-5469-0205-EAB6-01161BD4A9E1}"/>
              </a:ext>
            </a:extLst>
          </p:cNvPr>
          <p:cNvSpPr txBox="1"/>
          <p:nvPr/>
        </p:nvSpPr>
        <p:spPr>
          <a:xfrm>
            <a:off x="397179" y="1154512"/>
            <a:ext cx="4459337" cy="16741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endParaRPr lang="en-US" sz="1200" dirty="0"/>
          </a:p>
          <a:p>
            <a:r>
              <a:rPr lang="en-US" sz="1200" dirty="0"/>
              <a:t>There’s no question that students today are busier than ever! With school, sports and other extra-curricular activities, we want to ensure students understand how healthy snacks and meals can be an important part in keeping them energized all day long.</a:t>
            </a:r>
          </a:p>
          <a:p>
            <a:endParaRPr lang="en-US" sz="1200" dirty="0"/>
          </a:p>
          <a:p>
            <a:r>
              <a:rPr lang="en-US" sz="1200" dirty="0"/>
              <a:t>Try this recipe to provide energy and keep hunger at bay between meals. </a:t>
            </a:r>
          </a:p>
          <a:p>
            <a:endParaRPr lang="en-US" sz="120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A480C2B-7574-40F0-8815-43D946A149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21001"/>
            <a:ext cx="4896500" cy="378702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5B08A81-6DC1-3AC3-9454-41424A3FFDB8}"/>
              </a:ext>
            </a:extLst>
          </p:cNvPr>
          <p:cNvSpPr txBox="1"/>
          <p:nvPr/>
        </p:nvSpPr>
        <p:spPr>
          <a:xfrm>
            <a:off x="346662" y="898045"/>
            <a:ext cx="4082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867410" lvl="0" indent="0" algn="l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en-US" sz="1800" b="1" kern="1200" dirty="0">
                <a:solidFill>
                  <a:srgbClr val="1D345D"/>
                </a:solidFill>
                <a:cs typeface="Arial"/>
              </a:rPr>
              <a:t>Smart Snacking</a:t>
            </a:r>
            <a:endParaRPr lang="en-US" sz="1800" b="1" kern="1200" dirty="0">
              <a:solidFill>
                <a:srgbClr val="1B345E"/>
              </a:solidFill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artwells">
      <a:dk1>
        <a:srgbClr val="000000"/>
      </a:dk1>
      <a:lt1>
        <a:srgbClr val="FFFFFF"/>
      </a:lt1>
      <a:dk2>
        <a:srgbClr val="3F97B5"/>
      </a:dk2>
      <a:lt2>
        <a:srgbClr val="E7E6E6"/>
      </a:lt2>
      <a:accent1>
        <a:srgbClr val="1C345D"/>
      </a:accent1>
      <a:accent2>
        <a:srgbClr val="F3333F"/>
      </a:accent2>
      <a:accent3>
        <a:srgbClr val="FFC743"/>
      </a:accent3>
      <a:accent4>
        <a:srgbClr val="ED7421"/>
      </a:accent4>
      <a:accent5>
        <a:srgbClr val="EC99AB"/>
      </a:accent5>
      <a:accent6>
        <a:srgbClr val="3ABEAB"/>
      </a:accent6>
      <a:hlink>
        <a:srgbClr val="3991B3"/>
      </a:hlink>
      <a:folHlink>
        <a:srgbClr val="BEC4C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E3FC2098E37A45B8B7E81D81572276" ma:contentTypeVersion="2" ma:contentTypeDescription="Create a new document." ma:contentTypeScope="" ma:versionID="4fbc91598e1adb7f35e551814c79bfaf">
  <xsd:schema xmlns:xsd="http://www.w3.org/2001/XMLSchema" xmlns:xs="http://www.w3.org/2001/XMLSchema" xmlns:p="http://schemas.microsoft.com/office/2006/metadata/properties" xmlns:ns1="http://schemas.microsoft.com/sharepoint/v3" xmlns:ns2="69967df0-3986-48b8-959b-c05c940d34f2" xmlns:ns3="787d9288-0bf0-4776-baeb-6f822f4583db" targetNamespace="http://schemas.microsoft.com/office/2006/metadata/properties" ma:root="true" ma:fieldsID="9669f5be1a7a9f418a81a9b4dba91696" ns1:_="" ns2:_="" ns3:_="">
    <xsd:import namespace="http://schemas.microsoft.com/sharepoint/v3"/>
    <xsd:import namespace="69967df0-3986-48b8-959b-c05c940d34f2"/>
    <xsd:import namespace="787d9288-0bf0-4776-baeb-6f822f4583d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Last_x0020_Reviewed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67df0-3986-48b8-959b-c05c940d34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7d9288-0bf0-4776-baeb-6f822f4583db" elementFormDefault="qualified">
    <xsd:import namespace="http://schemas.microsoft.com/office/2006/documentManagement/types"/>
    <xsd:import namespace="http://schemas.microsoft.com/office/infopath/2007/PartnerControls"/>
    <xsd:element name="Last_x0020_Reviewed_x0020_Date" ma:index="11" nillable="true" ma:displayName="Last Reviewed Date" ma:format="DateOnly" ma:internalName="Last_x0020_Reviewed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st_x0020_Reviewed_x0020_Date xmlns="787d9288-0bf0-4776-baeb-6f822f4583db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814BA3E-D296-44F5-83C9-72D46D7962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56AAA7-FB5F-4456-A6E6-1B8A02A052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9967df0-3986-48b8-959b-c05c940d34f2"/>
    <ds:schemaRef ds:uri="787d9288-0bf0-4776-baeb-6f822f4583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0BE9BA-9DB6-4A0B-8F01-1FAD0934AB07}">
  <ds:schemaRefs>
    <ds:schemaRef ds:uri="http://schemas.microsoft.com/office/2006/metadata/properties"/>
    <ds:schemaRef ds:uri="http://schemas.microsoft.com/office/infopath/2007/PartnerControls"/>
    <ds:schemaRef ds:uri="787d9288-0bf0-4776-baeb-6f822f4583db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20464</TotalTime>
  <Words>432</Words>
  <Application>Microsoft Office PowerPoint</Application>
  <PresentationFormat>Custom</PresentationFormat>
  <Paragraphs>52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Rounded MT Bold</vt:lpstr>
      <vt:lpstr>Calibri</vt:lpstr>
      <vt:lpstr>Office Theme</vt:lpstr>
      <vt:lpstr>February Food Service Newsletter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Chartwells Newsletter</dc:title>
  <dc:creator>Carmen Little</dc:creator>
  <cp:keywords>DAEU56N71PM,BADLyjCkg1k</cp:keywords>
  <cp:lastModifiedBy>Miranda Prisland</cp:lastModifiedBy>
  <cp:revision>28</cp:revision>
  <dcterms:created xsi:type="dcterms:W3CDTF">2021-09-09T19:32:57Z</dcterms:created>
  <dcterms:modified xsi:type="dcterms:W3CDTF">2023-02-13T21:56:45Z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2021-04-12T00:00:00Z</vt:filetime>
  </property>
  <property fmtid="{D5CDD505-2E9C-101B-9397-08002B2CF9AE}" pid="3" name="Creator">
    <vt:lpwstr>Canva</vt:lpwstr>
  </property>
  <property fmtid="{D5CDD505-2E9C-101B-9397-08002B2CF9AE}" pid="4" name="LastSaved">
    <vt:filetime>2021-09-09T00:00:00Z</vt:filetime>
  </property>
  <property fmtid="{D5CDD505-2E9C-101B-9397-08002B2CF9AE}" pid="5" name="ContentTypeId">
    <vt:lpwstr>0x010100B9E3FC2098E37A45B8B7E81D81572276</vt:lpwstr>
  </property>
</Properties>
</file>